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/>
          </a:lstStyle>
          <a:p>
            <a:pPr/>
            <a:r>
              <a:t>Let’s step through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/>
          </a:lstStyle>
          <a:p>
            <a:pPr/>
            <a:r>
              <a:t>This is how we can finish dribbleCastle!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1973 the first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web.stanford.edu/class/cs106ap/" TargetMode="External"/><Relationship Id="rId4" Type="http://schemas.openxmlformats.org/officeDocument/2006/relationships/hyperlink" Target="https://compedu.stanford.edu/codeinplace/v1/#/course" TargetMode="External"/><Relationship Id="rId5" Type="http://schemas.openxmlformats.org/officeDocument/2006/relationships/hyperlink" Target="https://sites.google.com/ku.edu.tr/comp125-spring2020/home" TargetMode="Externa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Piech, CS106A, Stanford University</a:t>
            </a:r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 defTabSz="457200">
              <a:lnSpc>
                <a:spcPct val="100000"/>
              </a:lnSpc>
              <a:defRPr sz="4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457200">
              <a:lnSpc>
                <a:spcPct val="100000"/>
              </a:lnSpc>
              <a:buSzTx/>
              <a:buFontTx/>
              <a:buNone/>
              <a:defRPr sz="3200">
                <a:solidFill>
                  <a:srgbClr val="888888"/>
                </a:solidFill>
              </a:defRPr>
            </a:lvl1pPr>
            <a:lvl2pPr marL="0" indent="457200" algn="ctr" defTabSz="457200">
              <a:lnSpc>
                <a:spcPct val="100000"/>
              </a:lnSpc>
              <a:buSzTx/>
              <a:buFontTx/>
              <a:buNone/>
              <a:defRPr sz="3200">
                <a:solidFill>
                  <a:srgbClr val="888888"/>
                </a:solidFill>
              </a:defRPr>
            </a:lvl2pPr>
            <a:lvl3pPr marL="0" indent="914400" algn="ctr" defTabSz="457200">
              <a:lnSpc>
                <a:spcPct val="100000"/>
              </a:lnSpc>
              <a:buSzTx/>
              <a:buFontTx/>
              <a:buNone/>
              <a:defRPr sz="3200">
                <a:solidFill>
                  <a:srgbClr val="888888"/>
                </a:solidFill>
              </a:defRPr>
            </a:lvl3pPr>
            <a:lvl4pPr marL="0" indent="1371600" algn="ctr" defTabSz="457200">
              <a:lnSpc>
                <a:spcPct val="100000"/>
              </a:lnSpc>
              <a:buSzTx/>
              <a:buFontTx/>
              <a:buNone/>
              <a:defRPr sz="3200">
                <a:solidFill>
                  <a:srgbClr val="888888"/>
                </a:solidFill>
              </a:defRPr>
            </a:lvl4pPr>
            <a:lvl5pPr marL="0" indent="1828800" algn="ctr" defTabSz="457200">
              <a:lnSpc>
                <a:spcPct val="100000"/>
              </a:lnSpc>
              <a:buSzTx/>
              <a:buFontTx/>
              <a:buNone/>
              <a:defRPr sz="32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Piech, CS106A, Stanford University</a:t>
            </a:r>
          </a:p>
        </p:txBody>
      </p:sp>
      <p:sp>
        <p:nvSpPr>
          <p:cNvPr id="113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algn="ctr" defTabSz="457200">
              <a:lnSpc>
                <a:spcPct val="100000"/>
              </a:lnSpc>
              <a:defRPr sz="4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4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defTabSz="457200">
              <a:lnSpc>
                <a:spcPct val="100000"/>
              </a:lnSpc>
              <a:defRPr sz="3200"/>
            </a:lvl1pPr>
            <a:lvl2pPr marL="783771" indent="-326571" defTabSz="457200">
              <a:lnSpc>
                <a:spcPct val="100000"/>
              </a:lnSpc>
              <a:buChar char="–"/>
              <a:defRPr sz="3200"/>
            </a:lvl2pPr>
            <a:lvl3pPr marL="1219200" indent="-304800" defTabSz="457200">
              <a:lnSpc>
                <a:spcPct val="100000"/>
              </a:lnSpc>
              <a:defRPr sz="3200"/>
            </a:lvl3pPr>
            <a:lvl4pPr marL="1737360" indent="-365760" defTabSz="457200">
              <a:lnSpc>
                <a:spcPct val="100000"/>
              </a:lnSpc>
              <a:buChar char="–"/>
              <a:defRPr sz="3200"/>
            </a:lvl4pPr>
            <a:lvl5pPr marL="2194560" indent="-365760" defTabSz="457200">
              <a:lnSpc>
                <a:spcPct val="100000"/>
              </a:lnSpc>
              <a:buChar char="»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Piech, CS106A, Stanford University</a:t>
            </a:r>
          </a:p>
        </p:txBody>
      </p:sp>
      <p:sp>
        <p:nvSpPr>
          <p:cNvPr id="124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defTabSz="457200">
              <a:lnSpc>
                <a:spcPct val="100000"/>
              </a:lnSpc>
              <a:defRPr b="1" cap="all" sz="4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 defTabSz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 defTabSz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 defTabSz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 defTabSz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Piech, CS106A, Stanford University</a:t>
            </a:r>
          </a:p>
        </p:txBody>
      </p:sp>
      <p:sp>
        <p:nvSpPr>
          <p:cNvPr id="135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algn="ctr" defTabSz="457200">
              <a:lnSpc>
                <a:spcPct val="100000"/>
              </a:lnSpc>
              <a:defRPr sz="4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defTabSz="457200">
              <a:lnSpc>
                <a:spcPct val="100000"/>
              </a:lnSpc>
              <a:spcBef>
                <a:spcPts val="600"/>
              </a:spcBef>
              <a:defRPr sz="2800"/>
            </a:lvl1pPr>
            <a:lvl2pPr marL="790575" indent="-333375" defTabSz="457200">
              <a:lnSpc>
                <a:spcPct val="100000"/>
              </a:lnSpc>
              <a:spcBef>
                <a:spcPts val="600"/>
              </a:spcBef>
              <a:buChar char="–"/>
              <a:defRPr sz="2800"/>
            </a:lvl2pPr>
            <a:lvl3pPr marL="1234439" indent="-320039" defTabSz="457200">
              <a:lnSpc>
                <a:spcPct val="100000"/>
              </a:lnSpc>
              <a:spcBef>
                <a:spcPts val="600"/>
              </a:spcBef>
              <a:defRPr sz="2800"/>
            </a:lvl3pPr>
            <a:lvl4pPr marL="1727200" indent="-355600" defTabSz="457200">
              <a:lnSpc>
                <a:spcPct val="100000"/>
              </a:lnSpc>
              <a:spcBef>
                <a:spcPts val="600"/>
              </a:spcBef>
              <a:buChar char="–"/>
              <a:defRPr sz="2800"/>
            </a:lvl4pPr>
            <a:lvl5pPr marL="2184400" indent="-355600" defTabSz="457200">
              <a:lnSpc>
                <a:spcPct val="100000"/>
              </a:lnSpc>
              <a:spcBef>
                <a:spcPts val="600"/>
              </a:spcBef>
              <a:buChar char="»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Piech, CS106A, Stanford University</a:t>
            </a:r>
          </a:p>
        </p:txBody>
      </p:sp>
      <p:sp>
        <p:nvSpPr>
          <p:cNvPr id="146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algn="ctr" defTabSz="457200">
              <a:lnSpc>
                <a:spcPct val="100000"/>
              </a:lnSpc>
              <a:defRPr sz="4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Piech, CS106A, Stanford University</a:t>
            </a: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algn="ctr" defTabSz="457200">
              <a:lnSpc>
                <a:spcPct val="100000"/>
              </a:lnSpc>
              <a:defRPr sz="4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Piech, CS106A, Stanford University</a:t>
            </a: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Piech, CS106A, Stanford University</a:t>
            </a:r>
          </a:p>
        </p:txBody>
      </p:sp>
      <p:sp>
        <p:nvSpPr>
          <p:cNvPr id="177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defTabSz="457200">
              <a:lnSpc>
                <a:spcPct val="100000"/>
              </a:lnSpc>
              <a:defRPr b="1" sz="2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defTabSz="457200">
              <a:lnSpc>
                <a:spcPct val="100000"/>
              </a:lnSpc>
              <a:defRPr sz="3200"/>
            </a:lvl1pPr>
            <a:lvl2pPr marL="783771" indent="-326571" defTabSz="457200">
              <a:lnSpc>
                <a:spcPct val="100000"/>
              </a:lnSpc>
              <a:buChar char="–"/>
              <a:defRPr sz="3200"/>
            </a:lvl2pPr>
            <a:lvl3pPr marL="1219200" indent="-304800" defTabSz="457200">
              <a:lnSpc>
                <a:spcPct val="100000"/>
              </a:lnSpc>
              <a:defRPr sz="3200"/>
            </a:lvl3pPr>
            <a:lvl4pPr marL="1737360" indent="-365760" defTabSz="457200">
              <a:lnSpc>
                <a:spcPct val="100000"/>
              </a:lnSpc>
              <a:buChar char="–"/>
              <a:defRPr sz="3200"/>
            </a:lvl4pPr>
            <a:lvl5pPr marL="2194560" indent="-365760" defTabSz="457200">
              <a:lnSpc>
                <a:spcPct val="100000"/>
              </a:lnSpc>
              <a:buChar char="»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Piech, CS106A, Stanford University</a:t>
            </a:r>
          </a:p>
        </p:txBody>
      </p:sp>
      <p:sp>
        <p:nvSpPr>
          <p:cNvPr id="189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defTabSz="457200">
              <a:lnSpc>
                <a:spcPct val="100000"/>
              </a:lnSpc>
              <a:defRPr b="1" sz="2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0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1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1pPr>
            <a:lvl2pPr marL="0" indent="45720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2pPr>
            <a:lvl3pPr marL="0" indent="91440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Piech, CS106A, Stanford University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pPr/>
            <a:r>
              <a:t>Piech, CS106A, Stanford University</a:t>
            </a:r>
          </a:p>
        </p:txBody>
      </p:sp>
      <p:sp>
        <p:nvSpPr>
          <p:cNvPr id="210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defTabSz="457200">
              <a:lnSpc>
                <a:spcPct val="100000"/>
              </a:lnSpc>
              <a:defRPr sz="3200"/>
            </a:lvl1pPr>
            <a:lvl2pPr marL="783771" indent="-326571" defTabSz="457200">
              <a:lnSpc>
                <a:spcPct val="100000"/>
              </a:lnSpc>
              <a:buChar char="–"/>
              <a:defRPr sz="3200"/>
            </a:lvl2pPr>
            <a:lvl3pPr marL="1219200" indent="-304800" defTabSz="457200">
              <a:lnSpc>
                <a:spcPct val="100000"/>
              </a:lnSpc>
              <a:defRPr sz="3200"/>
            </a:lvl3pPr>
            <a:lvl4pPr marL="1737360" indent="-365760" defTabSz="457200">
              <a:lnSpc>
                <a:spcPct val="100000"/>
              </a:lnSpc>
              <a:buChar char="–"/>
              <a:defRPr sz="3200"/>
            </a:lvl4pPr>
            <a:lvl5pPr marL="2194560" indent="-365760" defTabSz="457200">
              <a:lnSpc>
                <a:spcPct val="100000"/>
              </a:lnSpc>
              <a:buChar char="»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mage"/>
          <p:cNvSpPr/>
          <p:nvPr>
            <p:ph type="pic" sz="half" idx="21"/>
          </p:nvPr>
        </p:nvSpPr>
        <p:spPr>
          <a:xfrm>
            <a:off x="2395389" y="1359545"/>
            <a:ext cx="4353224" cy="290661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9" name="Title Text"/>
          <p:cNvSpPr txBox="1"/>
          <p:nvPr>
            <p:ph type="title"/>
          </p:nvPr>
        </p:nvSpPr>
        <p:spPr>
          <a:xfrm>
            <a:off x="2114102" y="4540746"/>
            <a:ext cx="4915796" cy="649637"/>
          </a:xfrm>
          <a:prstGeom prst="rect">
            <a:avLst/>
          </a:prstGeom>
        </p:spPr>
        <p:txBody>
          <a:bodyPr lIns="34289" tIns="34289" rIns="34289" bIns="34289"/>
          <a:lstStyle>
            <a:lvl1pPr algn="ctr" defTabSz="457200">
              <a:lnSpc>
                <a:spcPct val="100000"/>
              </a:lnSpc>
              <a:defRPr sz="4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0" name="Body Level One…"/>
          <p:cNvSpPr txBox="1"/>
          <p:nvPr>
            <p:ph type="body" sz="quarter" idx="1"/>
          </p:nvPr>
        </p:nvSpPr>
        <p:spPr>
          <a:xfrm>
            <a:off x="2114102" y="5183682"/>
            <a:ext cx="4915796" cy="341563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1pPr>
            <a:lvl2pPr marL="0" indent="0" algn="ctr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2pPr>
            <a:lvl3pPr marL="0" indent="0" algn="ctr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3pPr>
            <a:lvl4pPr marL="0" indent="0" algn="ctr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4pPr>
            <a:lvl5pPr marL="0" indent="0" algn="ctr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Adopted from Stanford Uni’s CS106ap course slides by Kylie Jue and Sonja Johnson-Yu and Code in Place by Piech and Sahami; Koca Uni’s Comp125 course by Ayca Tuzmen"/>
          <p:cNvSpPr txBox="1"/>
          <p:nvPr/>
        </p:nvSpPr>
        <p:spPr>
          <a:xfrm>
            <a:off x="-206074" y="5624421"/>
            <a:ext cx="8101535" cy="21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6" tIns="25716" rIns="25716" bIns="25716">
            <a:normAutofit fontScale="100000" lnSpcReduction="0"/>
          </a:bodyPr>
          <a:lstStyle/>
          <a:p>
            <a:pPr lvl="2" indent="1048511" defTabSz="294894">
              <a:spcBef>
                <a:spcPts val="100"/>
              </a:spcBef>
              <a:defRPr sz="774">
                <a:solidFill>
                  <a:srgbClr val="C0504D"/>
                </a:solidFill>
              </a:defRPr>
            </a:pPr>
            <a:r>
              <a:t>Adopted from Stanford Uni’s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CS106ap course slides by Kylie Jue and Sonja Johnson-Yu</a:t>
            </a:r>
            <a:r>
              <a:t> and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Code in Place by Piech and Sahami</a:t>
            </a:r>
            <a:r>
              <a:t>; Koca Uni’s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Comp125 course by Ayca Tuzmen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7422339" y="5648712"/>
            <a:ext cx="235762" cy="225444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i="1" sz="1200">
                <a:solidFill>
                  <a:srgbClr val="F4E1B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38;p9"/>
          <p:cNvSpPr/>
          <p:nvPr/>
        </p:nvSpPr>
        <p:spPr>
          <a:xfrm>
            <a:off x="4046284" y="-2986"/>
            <a:ext cx="5097716" cy="6863972"/>
          </a:xfrm>
          <a:prstGeom prst="rect">
            <a:avLst/>
          </a:prstGeom>
          <a:gradFill>
            <a:gsLst>
              <a:gs pos="0">
                <a:srgbClr val="0433FF"/>
              </a:gs>
              <a:gs pos="50000">
                <a:srgbClr val="A1C1E5"/>
              </a:gs>
              <a:gs pos="100000">
                <a:srgbClr val="76D6FF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1219200"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0" name="Title Text"/>
          <p:cNvSpPr txBox="1"/>
          <p:nvPr>
            <p:ph type="title"/>
          </p:nvPr>
        </p:nvSpPr>
        <p:spPr>
          <a:xfrm>
            <a:off x="265500" y="2090425"/>
            <a:ext cx="4045200" cy="1482302"/>
          </a:xfrm>
          <a:prstGeom prst="rect">
            <a:avLst/>
          </a:prstGeom>
        </p:spPr>
        <p:txBody>
          <a:bodyPr lIns="91423" tIns="91423" rIns="91423" bIns="91423" anchor="b"/>
          <a:lstStyle>
            <a:lvl1pPr algn="ctr" defTabSz="1219200">
              <a:lnSpc>
                <a:spcPct val="100000"/>
              </a:lnSpc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sz="quarter" idx="1"/>
          </p:nvPr>
        </p:nvSpPr>
        <p:spPr>
          <a:xfrm>
            <a:off x="265500" y="3660325"/>
            <a:ext cx="4045200" cy="1235101"/>
          </a:xfrm>
          <a:prstGeom prst="rect">
            <a:avLst/>
          </a:prstGeom>
        </p:spPr>
        <p:txBody>
          <a:bodyPr lIns="91423" tIns="91423" rIns="91423" bIns="91423"/>
          <a:lstStyle>
            <a:lvl1pPr marL="304800" indent="-19050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304800" indent="3810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304800" indent="3810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304800" indent="3810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800" indent="38100" algn="ctr" defTabSz="1219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Google Shape;41;p9"/>
          <p:cNvSpPr txBox="1"/>
          <p:nvPr>
            <p:ph type="body" sz="half" idx="21"/>
          </p:nvPr>
        </p:nvSpPr>
        <p:spPr>
          <a:xfrm>
            <a:off x="4939500" y="1581324"/>
            <a:ext cx="3837000" cy="3695102"/>
          </a:xfrm>
          <a:prstGeom prst="rect">
            <a:avLst/>
          </a:prstGeom>
        </p:spPr>
        <p:txBody>
          <a:bodyPr lIns="91423" tIns="91423" rIns="91423" bIns="91423" anchor="ctr"/>
          <a:lstStyle/>
          <a:p>
            <a:pPr marL="571500" indent="-457200" defTabSz="1219200">
              <a:lnSpc>
                <a:spcPct val="115000"/>
              </a:lnSpc>
              <a:spcBef>
                <a:spcPts val="0"/>
              </a:spcBef>
              <a:buClr>
                <a:srgbClr val="585858"/>
              </a:buClr>
              <a:buSzPts val="2400"/>
              <a:buFont typeface="Helvetica"/>
              <a:buChar char="●"/>
              <a:defRPr sz="2400"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xfrm>
            <a:off x="8656094" y="5539435"/>
            <a:ext cx="365064" cy="355664"/>
          </a:xfrm>
          <a:prstGeom prst="rect">
            <a:avLst/>
          </a:prstGeom>
        </p:spPr>
        <p:txBody>
          <a:bodyPr lIns="91423" tIns="91423" rIns="91423" bIns="91423"/>
          <a:lstStyle>
            <a:lvl1pPr defTabSz="1219200">
              <a:defRPr sz="12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AutoShape 3"/>
          <p:cNvSpPr/>
          <p:nvPr/>
        </p:nvSpPr>
        <p:spPr>
          <a:xfrm>
            <a:off x="0" y="0"/>
            <a:ext cx="9144000" cy="8382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</a:pP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xfrm>
            <a:off x="8785125" y="6530974"/>
            <a:ext cx="206476" cy="1905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spcBef>
                <a:spcPts val="500"/>
              </a:spcBef>
              <a:defRPr sz="12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2" name="Title Text"/>
          <p:cNvSpPr txBox="1"/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/>
          <a:lstStyle>
            <a:lvl1pPr algn="ctr" defTabSz="914400">
              <a:lnSpc>
                <a:spcPct val="100000"/>
              </a:lnSpc>
              <a:defRPr b="1" sz="44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3" name="Body Level One…"/>
          <p:cNvSpPr txBox="1"/>
          <p:nvPr>
            <p:ph type="body" idx="1"/>
          </p:nvPr>
        </p:nvSpPr>
        <p:spPr>
          <a:xfrm>
            <a:off x="152400" y="1295400"/>
            <a:ext cx="8839200" cy="5181600"/>
          </a:xfrm>
          <a:prstGeom prst="rect">
            <a:avLst/>
          </a:prstGeom>
        </p:spPr>
        <p:txBody>
          <a:bodyPr/>
          <a:lstStyle>
            <a:lvl1pPr marL="230188" indent="-230188" defTabSz="914400">
              <a:lnSpc>
                <a:spcPct val="100000"/>
              </a:lnSpc>
              <a:spcBef>
                <a:spcPts val="500"/>
              </a:spcBef>
              <a:buFontTx/>
              <a:defRPr sz="2400"/>
            </a:lvl1pPr>
            <a:lvl2pPr marL="592137" indent="-24765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sz="2400"/>
            </a:lvl2pPr>
            <a:lvl3pPr marL="889635" indent="-203835" defTabSz="914400">
              <a:lnSpc>
                <a:spcPct val="100000"/>
              </a:lnSpc>
              <a:spcBef>
                <a:spcPts val="500"/>
              </a:spcBef>
              <a:buFontTx/>
              <a:defRPr sz="2400"/>
            </a:lvl3pPr>
            <a:lvl4pPr marL="1202796" indent="-232833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sz="2400"/>
            </a:lvl4pPr>
            <a:lvl5pPr marL="1563687" indent="-304800" defTabSz="914400">
              <a:lnSpc>
                <a:spcPct val="100000"/>
              </a:lnSpc>
              <a:spcBef>
                <a:spcPts val="500"/>
              </a:spcBef>
              <a:buFontTx/>
              <a:buChar char="»"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342900"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685800"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1028700"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1371600"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1800"/>
            </a:lvl1pPr>
            <a:lvl2pPr marL="0" indent="342900">
              <a:buSzTx/>
              <a:buFontTx/>
              <a:buNone/>
              <a:defRPr b="1" sz="1800"/>
            </a:lvl2pPr>
            <a:lvl3pPr marL="0" indent="685800">
              <a:buSzTx/>
              <a:buFontTx/>
              <a:buNone/>
              <a:defRPr b="1" sz="1800"/>
            </a:lvl3pPr>
            <a:lvl4pPr marL="0" indent="1028700">
              <a:buSzTx/>
              <a:buFontTx/>
              <a:buNone/>
              <a:defRPr b="1" sz="1800"/>
            </a:lvl4pPr>
            <a:lvl5pPr marL="0" indent="1371600">
              <a:buSzTx/>
              <a:buFontTx/>
              <a:buNone/>
              <a:defRPr b="1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Marcador de texto 4"/>
          <p:cNvSpPr/>
          <p:nvPr>
            <p:ph type="body" sz="quarter" idx="21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18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38842" indent="-195942">
              <a:defRPr sz="2400"/>
            </a:lvl2pPr>
            <a:lvl3pPr marL="914400" indent="-228600">
              <a:defRPr sz="2400"/>
            </a:lvl3pPr>
            <a:lvl4pPr marL="1303019" indent="-274319">
              <a:defRPr sz="2400"/>
            </a:lvl4pPr>
            <a:lvl5pPr marL="1645920" indent="-274320"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Marcador de texto 3"/>
          <p:cNvSpPr/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2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Marcador de posición de imagen 2"/>
          <p:cNvSpPr/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342900">
              <a:buSzTx/>
              <a:buFontTx/>
              <a:buNone/>
              <a:defRPr sz="1200"/>
            </a:lvl2pPr>
            <a:lvl3pPr marL="0" indent="685800">
              <a:buSzTx/>
              <a:buFontTx/>
              <a:buNone/>
              <a:defRPr sz="1200"/>
            </a:lvl3pPr>
            <a:lvl4pPr marL="0" indent="1028700">
              <a:buSzTx/>
              <a:buFontTx/>
              <a:buNone/>
              <a:defRPr sz="1200"/>
            </a:lvl4pPr>
            <a:lvl5pPr marL="0" indent="1371600">
              <a:buSzTx/>
              <a:buFont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295347" y="6435957"/>
            <a:ext cx="220003" cy="2059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25830" marR="0" indent="-24003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56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85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914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43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72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201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4.tif"/><Relationship Id="rId5" Type="http://schemas.openxmlformats.org/officeDocument/2006/relationships/image" Target="../media/image7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mp130"/>
          <p:cNvSpPr txBox="1"/>
          <p:nvPr>
            <p:ph type="title"/>
          </p:nvPr>
        </p:nvSpPr>
        <p:spPr>
          <a:xfrm>
            <a:off x="2114102" y="4667353"/>
            <a:ext cx="4915796" cy="649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Breakout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522" y="2438875"/>
            <a:ext cx="8264955" cy="1921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83955"/>
            <a:ext cx="9144000" cy="5290089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val"/>
          <p:cNvSpPr/>
          <p:nvPr/>
        </p:nvSpPr>
        <p:spPr>
          <a:xfrm>
            <a:off x="450257" y="3072642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6" name="Oval"/>
          <p:cNvSpPr/>
          <p:nvPr/>
        </p:nvSpPr>
        <p:spPr>
          <a:xfrm>
            <a:off x="1816552" y="2356088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7" name="Oval"/>
          <p:cNvSpPr/>
          <p:nvPr/>
        </p:nvSpPr>
        <p:spPr>
          <a:xfrm>
            <a:off x="3326617" y="1710405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8" name="Oval"/>
          <p:cNvSpPr/>
          <p:nvPr/>
        </p:nvSpPr>
        <p:spPr>
          <a:xfrm>
            <a:off x="5003310" y="1210521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2"/>
      <p:bldP build="whole" bldLvl="1" animBg="1" rev="0" advAuto="0" spid="295" grpId="1"/>
      <p:bldP build="whole" bldLvl="1" animBg="1" rev="0" advAuto="0" spid="298" grpId="4"/>
      <p:bldP build="whole" bldLvl="1" animBg="1" rev="0" advAuto="0" spid="297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Rectangle 2"/>
          <p:cNvGrpSpPr/>
          <p:nvPr/>
        </p:nvGrpSpPr>
        <p:grpSpPr>
          <a:xfrm>
            <a:off x="990599" y="4038600"/>
            <a:ext cx="7391401" cy="2133601"/>
            <a:chOff x="0" y="0"/>
            <a:chExt cx="7391399" cy="2133600"/>
          </a:xfrm>
        </p:grpSpPr>
        <p:sp>
          <p:nvSpPr>
            <p:cNvPr id="300" name="Rectangle"/>
            <p:cNvSpPr/>
            <p:nvPr/>
          </p:nvSpPr>
          <p:spPr>
            <a:xfrm>
              <a:off x="-1" y="0"/>
              <a:ext cx="7391401" cy="2133601"/>
            </a:xfrm>
            <a:prstGeom prst="rect">
              <a:avLst/>
            </a:prstGeom>
            <a:solidFill>
              <a:srgbClr val="DAE3F3">
                <a:alpha val="60000"/>
              </a:srgbClr>
            </a:solidFill>
            <a:ln w="38100" cap="flat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Breakout"/>
            <p:cNvSpPr txBox="1"/>
            <p:nvPr/>
          </p:nvSpPr>
          <p:spPr>
            <a:xfrm>
              <a:off x="64769" y="19050"/>
              <a:ext cx="7261860" cy="209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rmAutofit fontScale="100000" lnSpcReduction="0"/>
            </a:bodyPr>
            <a:lstStyle>
              <a:lvl1pPr algn="ctr" defTabSz="914400">
                <a:defRPr b="1" sz="4000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Breakout</a:t>
              </a:r>
            </a:p>
          </p:txBody>
        </p:sp>
      </p:grpSp>
      <p:pic>
        <p:nvPicPr>
          <p:cNvPr id="3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984" y="411480"/>
            <a:ext cx="8285957" cy="3337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66" y="1779494"/>
            <a:ext cx="4205203" cy="260604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TextBox 4"/>
          <p:cNvSpPr txBox="1"/>
          <p:nvPr/>
        </p:nvSpPr>
        <p:spPr>
          <a:xfrm>
            <a:off x="1211131" y="826545"/>
            <a:ext cx="1391505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1972</a:t>
            </a:r>
          </a:p>
        </p:txBody>
      </p:sp>
      <p:sp>
        <p:nvSpPr>
          <p:cNvPr id="307" name="TextBox 5"/>
          <p:cNvSpPr txBox="1"/>
          <p:nvPr/>
        </p:nvSpPr>
        <p:spPr>
          <a:xfrm>
            <a:off x="6383768" y="5492674"/>
            <a:ext cx="1391504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1976</a:t>
            </a:r>
          </a:p>
        </p:txBody>
      </p:sp>
      <p:pic>
        <p:nvPicPr>
          <p:cNvPr id="30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3686" y="2651760"/>
            <a:ext cx="4315994" cy="2352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rcRect l="51500" t="0" r="0" b="0"/>
          <a:stretch>
            <a:fillRect/>
          </a:stretch>
        </p:blipFill>
        <p:spPr>
          <a:xfrm>
            <a:off x="1356406" y="4810501"/>
            <a:ext cx="1813452" cy="2103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04453" y="52205"/>
            <a:ext cx="4205202" cy="2287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4"/>
      <p:bldP build="whole" bldLvl="1" animBg="1" rev="0" advAuto="0" spid="309" grpId="1"/>
      <p:bldP build="whole" bldLvl="1" animBg="1" rev="0" advAuto="0" spid="310" grpId="6"/>
      <p:bldP build="whole" bldLvl="1" animBg="1" rev="0" advAuto="0" spid="308" grpId="5"/>
      <p:bldP build="whole" bldLvl="1" animBg="1" rev="0" advAuto="0" spid="306" grpId="2"/>
      <p:bldP build="whole" bldLvl="1" animBg="1" rev="0" advAuto="0" spid="305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3199" t="0" r="6134" b="0"/>
          <a:stretch>
            <a:fillRect/>
          </a:stretch>
        </p:blipFill>
        <p:spPr>
          <a:xfrm>
            <a:off x="19" y="10"/>
            <a:ext cx="9143981" cy="6857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2959" y="4084320"/>
            <a:ext cx="3855721" cy="257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rcRect l="51500" t="0" r="0" b="0"/>
          <a:stretch>
            <a:fillRect/>
          </a:stretch>
        </p:blipFill>
        <p:spPr>
          <a:xfrm>
            <a:off x="1036319" y="4000500"/>
            <a:ext cx="2463801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801092" cy="198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3"/>
      <p:bldP build="whole" bldLvl="1" animBg="1" rev="0" advAuto="0" spid="316" grpId="2"/>
      <p:bldP build="whole" bldLvl="1" animBg="1" rev="0" advAuto="0" spid="3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E4E4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0" name="Rectangle 10"/>
          <p:cNvSpPr/>
          <p:nvPr/>
        </p:nvSpPr>
        <p:spPr>
          <a:xfrm>
            <a:off x="4692648" y="480060"/>
            <a:ext cx="4093593" cy="58978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1" name="Rectangle 12"/>
          <p:cNvSpPr/>
          <p:nvPr/>
        </p:nvSpPr>
        <p:spPr>
          <a:xfrm>
            <a:off x="357758" y="480060"/>
            <a:ext cx="4093592" cy="58978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2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0497" y="692153"/>
            <a:ext cx="3847339" cy="1923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929" y="909300"/>
            <a:ext cx="3847339" cy="4824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81442" y="3296396"/>
            <a:ext cx="4072592" cy="2953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7" name="Requirements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pPr/>
              <a:r>
                <a:t>Requirements</a:t>
              </a:r>
            </a:p>
          </p:txBody>
        </p:sp>
      </p:grpSp>
      <p:sp>
        <p:nvSpPr>
          <p:cNvPr id="329" name="TextBox 4"/>
          <p:cNvSpPr txBox="1"/>
          <p:nvPr/>
        </p:nvSpPr>
        <p:spPr>
          <a:xfrm>
            <a:off x="617372" y="856356"/>
            <a:ext cx="8104391" cy="258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Goal is to break all bricks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User has 3 turns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Ball in the center start moving towards bottom at random angle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Ball bounces paddle, right wall and the bricks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365" y="3224269"/>
            <a:ext cx="2854732" cy="3636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332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3" name="Requirements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pPr/>
              <a:r>
                <a:t>Requirements</a:t>
              </a:r>
            </a:p>
          </p:txBody>
        </p:sp>
      </p:grpSp>
      <p:sp>
        <p:nvSpPr>
          <p:cNvPr id="335" name="TextBox 4"/>
          <p:cNvSpPr txBox="1"/>
          <p:nvPr/>
        </p:nvSpPr>
        <p:spPr>
          <a:xfrm>
            <a:off x="617372" y="856356"/>
            <a:ext cx="8104391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When hit a brick, the brick disappears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Ball moves down either hitting left wall, paddle or bottom wall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The turn continues until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The ball hits the lower wall. </a:t>
            </a:r>
          </a:p>
          <a:p>
            <a:pPr lvl="2" marL="13144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NEXT TURN or YOU LOOSE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The last brick is eliminated.</a:t>
            </a:r>
          </a:p>
          <a:p>
            <a:pPr lvl="2" marL="13144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YOU WIN 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4248" y="3384092"/>
            <a:ext cx="2470818" cy="3114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338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9" name="Big program. Do it in parts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pPr/>
              <a:r>
                <a:t>Big program. Do it in parts</a:t>
              </a:r>
            </a:p>
          </p:txBody>
        </p:sp>
      </p:grpSp>
      <p:grpSp>
        <p:nvGrpSpPr>
          <p:cNvPr id="343" name="Oval 4"/>
          <p:cNvGrpSpPr/>
          <p:nvPr/>
        </p:nvGrpSpPr>
        <p:grpSpPr>
          <a:xfrm>
            <a:off x="685800" y="1048870"/>
            <a:ext cx="645458" cy="645459"/>
            <a:chOff x="0" y="0"/>
            <a:chExt cx="645457" cy="645457"/>
          </a:xfrm>
        </p:grpSpPr>
        <p:sp>
          <p:nvSpPr>
            <p:cNvPr id="341" name="Circle"/>
            <p:cNvSpPr/>
            <p:nvPr/>
          </p:nvSpPr>
          <p:spPr>
            <a:xfrm>
              <a:off x="0" y="0"/>
              <a:ext cx="645458" cy="64545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2" name="1"/>
            <p:cNvSpPr txBox="1"/>
            <p:nvPr/>
          </p:nvSpPr>
          <p:spPr>
            <a:xfrm>
              <a:off x="159295" y="126494"/>
              <a:ext cx="326868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1</a:t>
              </a:r>
            </a:p>
          </p:txBody>
        </p:sp>
      </p:grpSp>
      <p:pic>
        <p:nvPicPr>
          <p:cNvPr id="34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708" y="1788459"/>
            <a:ext cx="3423689" cy="490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8308" y="1819835"/>
            <a:ext cx="3423689" cy="490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0461" y="1837763"/>
            <a:ext cx="3423689" cy="49081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Oval 8"/>
          <p:cNvGrpSpPr/>
          <p:nvPr/>
        </p:nvGrpSpPr>
        <p:grpSpPr>
          <a:xfrm>
            <a:off x="3473822" y="1053352"/>
            <a:ext cx="645459" cy="645459"/>
            <a:chOff x="0" y="0"/>
            <a:chExt cx="645457" cy="645457"/>
          </a:xfrm>
        </p:grpSpPr>
        <p:sp>
          <p:nvSpPr>
            <p:cNvPr id="347" name="Circle"/>
            <p:cNvSpPr/>
            <p:nvPr/>
          </p:nvSpPr>
          <p:spPr>
            <a:xfrm>
              <a:off x="0" y="0"/>
              <a:ext cx="645458" cy="64545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8" name="2"/>
            <p:cNvSpPr txBox="1"/>
            <p:nvPr/>
          </p:nvSpPr>
          <p:spPr>
            <a:xfrm>
              <a:off x="159295" y="126494"/>
              <a:ext cx="326868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352" name="Oval 9"/>
          <p:cNvGrpSpPr/>
          <p:nvPr/>
        </p:nvGrpSpPr>
        <p:grpSpPr>
          <a:xfrm>
            <a:off x="6248398" y="1071282"/>
            <a:ext cx="645459" cy="645458"/>
            <a:chOff x="0" y="0"/>
            <a:chExt cx="645457" cy="645457"/>
          </a:xfrm>
        </p:grpSpPr>
        <p:sp>
          <p:nvSpPr>
            <p:cNvPr id="350" name="Circle"/>
            <p:cNvSpPr/>
            <p:nvPr/>
          </p:nvSpPr>
          <p:spPr>
            <a:xfrm>
              <a:off x="0" y="0"/>
              <a:ext cx="645458" cy="64545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1" name="3"/>
            <p:cNvSpPr txBox="1"/>
            <p:nvPr/>
          </p:nvSpPr>
          <p:spPr>
            <a:xfrm>
              <a:off x="159295" y="126494"/>
              <a:ext cx="326868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53" name="Rectangle 10"/>
          <p:cNvSpPr/>
          <p:nvPr/>
        </p:nvSpPr>
        <p:spPr>
          <a:xfrm>
            <a:off x="1613647" y="3966881"/>
            <a:ext cx="443754" cy="3630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4" name="Rectangle 12"/>
          <p:cNvSpPr/>
          <p:nvPr/>
        </p:nvSpPr>
        <p:spPr>
          <a:xfrm>
            <a:off x="1550893" y="5706035"/>
            <a:ext cx="694767" cy="3630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5" name="Rectangle 13"/>
          <p:cNvSpPr/>
          <p:nvPr/>
        </p:nvSpPr>
        <p:spPr>
          <a:xfrm>
            <a:off x="4433046" y="3908611"/>
            <a:ext cx="694766" cy="3630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6" name="Rectangle 14"/>
          <p:cNvSpPr/>
          <p:nvPr/>
        </p:nvSpPr>
        <p:spPr>
          <a:xfrm>
            <a:off x="7297270" y="3948951"/>
            <a:ext cx="694766" cy="3630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7" name="Rectangle 15"/>
          <p:cNvSpPr/>
          <p:nvPr/>
        </p:nvSpPr>
        <p:spPr>
          <a:xfrm>
            <a:off x="7404847" y="5777751"/>
            <a:ext cx="694766" cy="3630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58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rcRect l="41322" t="82283" r="42182" b="14155"/>
          <a:stretch>
            <a:fillRect/>
          </a:stretch>
        </p:blipFill>
        <p:spPr>
          <a:xfrm>
            <a:off x="5190564" y="5849469"/>
            <a:ext cx="564778" cy="174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17" descr="Picture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9977" y="4867835"/>
            <a:ext cx="227107" cy="227107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Rectangle 18"/>
          <p:cNvSpPr/>
          <p:nvPr/>
        </p:nvSpPr>
        <p:spPr>
          <a:xfrm>
            <a:off x="4329953" y="5701551"/>
            <a:ext cx="694766" cy="3630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1" name="Oval 19"/>
          <p:cNvSpPr/>
          <p:nvPr/>
        </p:nvSpPr>
        <p:spPr>
          <a:xfrm>
            <a:off x="7005918" y="4706470"/>
            <a:ext cx="134473" cy="134473"/>
          </a:xfrm>
          <a:prstGeom prst="ellipse">
            <a:avLst/>
          </a:prstGeom>
          <a:solidFill>
            <a:srgbClr val="0027FF"/>
          </a:solidFill>
          <a:ln w="12700">
            <a:solidFill>
              <a:srgbClr val="0027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2" name="Straight Arrow Connector 21"/>
          <p:cNvSpPr/>
          <p:nvPr/>
        </p:nvSpPr>
        <p:spPr>
          <a:xfrm>
            <a:off x="7167281" y="4908175"/>
            <a:ext cx="779932" cy="1223684"/>
          </a:xfrm>
          <a:prstGeom prst="line">
            <a:avLst/>
          </a:prstGeom>
          <a:ln w="38100">
            <a:solidFill>
              <a:srgbClr val="0027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3" name="Straight Arrow Connector 22"/>
          <p:cNvSpPr/>
          <p:nvPr/>
        </p:nvSpPr>
        <p:spPr>
          <a:xfrm flipV="1">
            <a:off x="7992034" y="4477871"/>
            <a:ext cx="896471" cy="1653988"/>
          </a:xfrm>
          <a:prstGeom prst="line">
            <a:avLst/>
          </a:prstGeom>
          <a:ln w="38100">
            <a:solidFill>
              <a:srgbClr val="0027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4" name="Straight Arrow Connector 25"/>
          <p:cNvSpPr/>
          <p:nvPr/>
        </p:nvSpPr>
        <p:spPr>
          <a:xfrm flipH="1" flipV="1">
            <a:off x="7274859" y="2259105"/>
            <a:ext cx="1609165" cy="2182907"/>
          </a:xfrm>
          <a:prstGeom prst="line">
            <a:avLst/>
          </a:prstGeom>
          <a:ln w="38100">
            <a:solidFill>
              <a:srgbClr val="0027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5" name="Straight Arrow Connector 27"/>
          <p:cNvSpPr/>
          <p:nvPr/>
        </p:nvSpPr>
        <p:spPr>
          <a:xfrm flipH="1">
            <a:off x="6441141" y="2294965"/>
            <a:ext cx="820273" cy="1228165"/>
          </a:xfrm>
          <a:prstGeom prst="line">
            <a:avLst/>
          </a:prstGeom>
          <a:ln w="38100">
            <a:solidFill>
              <a:srgbClr val="0027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367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8" name="Part 1 - Creating Bricks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pPr/>
              <a:r>
                <a:t>Part 1 - Creating Bricks</a:t>
              </a:r>
            </a:p>
          </p:txBody>
        </p:sp>
      </p:grpSp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679609"/>
            <a:ext cx="9144001" cy="278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TextBox 4"/>
          <p:cNvSpPr txBox="1"/>
          <p:nvPr/>
        </p:nvSpPr>
        <p:spPr>
          <a:xfrm>
            <a:off x="617372" y="856356"/>
            <a:ext cx="8104391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Number, dimensions and spacing of bricks as constants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Calculate x coordinate of the first column - so that bricks are centered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Colors of bricks - red, orange, yellow, green and cyan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373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4" name="Part 2 - Add and move ball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pPr/>
              <a:r>
                <a:t>Part 2 - Add and move ball</a:t>
              </a:r>
            </a:p>
          </p:txBody>
        </p:sp>
      </p:grpSp>
      <p:sp>
        <p:nvSpPr>
          <p:cNvPr id="376" name="TextBox 4"/>
          <p:cNvSpPr txBox="1"/>
          <p:nvPr/>
        </p:nvSpPr>
        <p:spPr>
          <a:xfrm>
            <a:off x="3330735" y="856356"/>
            <a:ext cx="5391028" cy="631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Put filled ball at the center of the window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Coordinates of the ball is the upper left corner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Velocity of the ball - declared as variables</a:t>
            </a: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change_x = 10</a:t>
            </a: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change_y = 10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Pick random values for change in x and y 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Move the ball using</a:t>
            </a:r>
          </a:p>
          <a:p>
            <a:pPr lvl="1" marL="857250" indent="-400050">
              <a:buSzPct val="100000"/>
              <a:buChar char="❖"/>
              <a:defRPr b="1"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canvas.move(object, change_x, charge_y)</a:t>
            </a:r>
          </a:p>
          <a:p>
            <a:pPr lvl="1" marL="857250" indent="-400050">
              <a:buSzPct val="100000"/>
              <a:buChar char="❖"/>
              <a:defRPr b="1"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canvas.moveto(objects, new_x, new_y)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Move the ball - Initially - ball heading downwards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88" y="750402"/>
            <a:ext cx="2752316" cy="4202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83955"/>
            <a:ext cx="9144000" cy="529008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Oval"/>
          <p:cNvSpPr/>
          <p:nvPr/>
        </p:nvSpPr>
        <p:spPr>
          <a:xfrm>
            <a:off x="450257" y="3072642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7" name="Oval"/>
          <p:cNvSpPr/>
          <p:nvPr/>
        </p:nvSpPr>
        <p:spPr>
          <a:xfrm>
            <a:off x="1816552" y="2356088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8" name="Oval"/>
          <p:cNvSpPr/>
          <p:nvPr/>
        </p:nvSpPr>
        <p:spPr>
          <a:xfrm>
            <a:off x="3326617" y="1710405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1"/>
      <p:bldP build="whole" bldLvl="1" animBg="1" rev="0" advAuto="0" spid="257" grpId="2"/>
      <p:bldP build="whole" bldLvl="1" animBg="1" rev="0" advAuto="0" spid="258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379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0" name="Part 2 - Bouncing ball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pPr/>
              <a:r>
                <a:t>Part 2 - Bouncing ball</a:t>
              </a:r>
            </a:p>
          </p:txBody>
        </p:sp>
      </p:grpSp>
      <p:sp>
        <p:nvSpPr>
          <p:cNvPr id="382" name="TextBox 4"/>
          <p:cNvSpPr txBox="1"/>
          <p:nvPr/>
        </p:nvSpPr>
        <p:spPr>
          <a:xfrm>
            <a:off x="3330735" y="856356"/>
            <a:ext cx="5391028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88" y="750402"/>
            <a:ext cx="2752316" cy="4202064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TextBox 4"/>
          <p:cNvSpPr txBox="1"/>
          <p:nvPr/>
        </p:nvSpPr>
        <p:spPr>
          <a:xfrm>
            <a:off x="3330735" y="856356"/>
            <a:ext cx="5391028" cy="542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Animation loop - where ball is moving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Bounce from right, left and top walls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Bottom wall - start in the middle again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Update the canvas - where bricks are removed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When bounced from top or bottom wall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Inverse </a:t>
            </a:r>
            <a:r>
              <a:rPr b="1"/>
              <a:t>change_y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When bounced from left or right wall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Inverse </a:t>
            </a:r>
            <a:r>
              <a:rPr b="1"/>
              <a:t>change_x</a:t>
            </a:r>
            <a:endParaRPr b="1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386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7" name="Part 3 - Add Paddle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pPr/>
              <a:r>
                <a:t>Part 3 - Add Paddle</a:t>
              </a:r>
            </a:p>
          </p:txBody>
        </p:sp>
      </p:grpSp>
      <p:sp>
        <p:nvSpPr>
          <p:cNvPr id="389" name="TextBox 4"/>
          <p:cNvSpPr txBox="1"/>
          <p:nvPr/>
        </p:nvSpPr>
        <p:spPr>
          <a:xfrm>
            <a:off x="3330735" y="856356"/>
            <a:ext cx="5391028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88" y="750402"/>
            <a:ext cx="2752316" cy="4202064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TextBox 4"/>
          <p:cNvSpPr txBox="1"/>
          <p:nvPr/>
        </p:nvSpPr>
        <p:spPr>
          <a:xfrm>
            <a:off x="3330735" y="856356"/>
            <a:ext cx="5391028" cy="414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Create Paddle - filled rectangle at a specific location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Link paddle move with mouse move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Move paddle - track x coordinate of the mouse onl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Use </a:t>
            </a:r>
            <a:r>
              <a:rPr b="1"/>
              <a:t>mouse_x = canvas.get_mouse_x()</a:t>
            </a:r>
            <a:endParaRPr b="1"/>
          </a:p>
          <a:p>
            <a:pPr lvl="1" marL="707231" indent="-250031">
              <a:lnSpc>
                <a:spcPts val="3900"/>
              </a:lnSpc>
              <a:buSzPct val="100000"/>
              <a:buChar char="❖"/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393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" name="Part 4 - Check for collision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pPr/>
              <a:r>
                <a:t>Part 4 - Check for collision</a:t>
              </a:r>
            </a:p>
          </p:txBody>
        </p:sp>
      </p:grpSp>
      <p:sp>
        <p:nvSpPr>
          <p:cNvPr id="396" name="TextBox 4"/>
          <p:cNvSpPr txBox="1"/>
          <p:nvPr/>
        </p:nvSpPr>
        <p:spPr>
          <a:xfrm>
            <a:off x="3330735" y="856356"/>
            <a:ext cx="5391028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2971" y="3484531"/>
            <a:ext cx="2084614" cy="318265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TextBox 4"/>
          <p:cNvSpPr txBox="1"/>
          <p:nvPr/>
        </p:nvSpPr>
        <p:spPr>
          <a:xfrm>
            <a:off x="422237" y="856356"/>
            <a:ext cx="8299526" cy="293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Did ball collide with another object in the window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1"/>
              <a:t>canvas.find_overallapping </a:t>
            </a:r>
            <a:r>
              <a:t>(x1, y1, x2, y2) which return list of objects overalling with rectangle whose upper left is (x1, y1) and bottom right is (x2, y2)</a:t>
            </a:r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8303" y="3912677"/>
            <a:ext cx="4706129" cy="1705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9" grpId="2"/>
      <p:bldP build="p" bldLvl="5" animBg="1" rev="0" advAuto="0" spid="39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401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2" name="Part 4 - Check for collision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pPr/>
              <a:r>
                <a:t>Part 4 - Check for collision</a:t>
              </a:r>
            </a:p>
          </p:txBody>
        </p:sp>
      </p:grpSp>
      <p:sp>
        <p:nvSpPr>
          <p:cNvPr id="404" name="TextBox 4"/>
          <p:cNvSpPr txBox="1"/>
          <p:nvPr/>
        </p:nvSpPr>
        <p:spPr>
          <a:xfrm>
            <a:off x="3330735" y="856356"/>
            <a:ext cx="5391028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405" name="TextBox 4"/>
          <p:cNvSpPr txBox="1"/>
          <p:nvPr/>
        </p:nvSpPr>
        <p:spPr>
          <a:xfrm>
            <a:off x="422237" y="856356"/>
            <a:ext cx="8299526" cy="423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Use of list</a:t>
            </a:r>
          </a:p>
          <a:p>
            <a:pPr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this graphics function gets the location of the ball as a list</a:t>
            </a: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ball_coords = canvas.coords(ball)</a:t>
            </a:r>
          </a:p>
          <a:p>
            <a:pPr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the list has four elements:</a:t>
            </a: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x_1 = ball_coords[0]</a:t>
            </a: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y_1 = ball_coords[1]</a:t>
            </a: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x_2 = ball_coords[2]</a:t>
            </a: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y_2 = ball_coords[3]</a:t>
            </a:r>
          </a:p>
          <a:p>
            <a:pPr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we can then get a list of all objects in that area</a:t>
            </a: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colliding_list = canvas.find_overlapping(x_1, y_1, x_2, y_2)</a:t>
            </a:r>
          </a:p>
          <a:p>
            <a:pPr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0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0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0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0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" name="Part 4 - Check for collision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pPr/>
              <a:r>
                <a:t>Part 4 - Check for collision</a:t>
              </a:r>
            </a:p>
          </p:txBody>
        </p:sp>
      </p:grpSp>
      <p:sp>
        <p:nvSpPr>
          <p:cNvPr id="410" name="TextBox 4"/>
          <p:cNvSpPr txBox="1"/>
          <p:nvPr/>
        </p:nvSpPr>
        <p:spPr>
          <a:xfrm>
            <a:off x="3330735" y="856356"/>
            <a:ext cx="5391028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411" name="TextBox 4"/>
          <p:cNvSpPr txBox="1"/>
          <p:nvPr/>
        </p:nvSpPr>
        <p:spPr>
          <a:xfrm>
            <a:off x="422237" y="856356"/>
            <a:ext cx="8299526" cy="645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Collide with a paddle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Bounce ball towards up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Collide with a brick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Bounce ball towards down</a:t>
            </a:r>
          </a:p>
          <a:p>
            <a:pPr lvl="4" indent="9144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Flip change_y direction</a:t>
            </a:r>
          </a:p>
          <a:p>
            <a:pPr lvl="4" indent="9144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Remove brick from the screen</a:t>
            </a:r>
          </a:p>
          <a:p>
            <a:pPr lvl="4" indent="9144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canvas.delete(square)  # deletes the object called square</a:t>
            </a: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Count the number of removed bricks</a:t>
            </a:r>
          </a:p>
          <a:p>
            <a:pPr lvl="2" marL="13144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That’s how you know you hit the last brick</a:t>
            </a:r>
          </a:p>
          <a:p>
            <a:pPr lvl="4" indent="9144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2" marL="1164431" indent="-250031">
              <a:lnSpc>
                <a:spcPts val="3900"/>
              </a:lnSpc>
              <a:buSzPct val="100000"/>
              <a:buChar char="❖"/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1" marL="8572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3" indent="685800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lvl="2" indent="457200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4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373"/>
          <a:stretch>
            <a:fillRect/>
          </a:stretch>
        </p:blipFill>
        <p:spPr>
          <a:xfrm>
            <a:off x="1411941" y="215152"/>
            <a:ext cx="6350001" cy="6078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178;p17"/>
          <p:cNvSpPr txBox="1"/>
          <p:nvPr>
            <p:ph type="title"/>
          </p:nvPr>
        </p:nvSpPr>
        <p:spPr>
          <a:xfrm>
            <a:off x="265500" y="2687725"/>
            <a:ext cx="4045200" cy="1482302"/>
          </a:xfrm>
          <a:prstGeom prst="rect">
            <a:avLst/>
          </a:prstGeom>
        </p:spPr>
        <p:txBody>
          <a:bodyPr/>
          <a:lstStyle/>
          <a:p>
            <a:pPr defTabSz="914400">
              <a:defRPr sz="4200"/>
            </a:pPr>
            <a:r>
              <a:t>Today’s </a:t>
            </a:r>
            <a:br/>
            <a:r>
              <a:t>topics</a:t>
            </a:r>
          </a:p>
        </p:txBody>
      </p:sp>
      <p:sp>
        <p:nvSpPr>
          <p:cNvPr id="261" name="Google Shape;179;p17"/>
          <p:cNvSpPr txBox="1"/>
          <p:nvPr>
            <p:ph type="body" sz="half" idx="1"/>
          </p:nvPr>
        </p:nvSpPr>
        <p:spPr>
          <a:xfrm>
            <a:off x="4412801" y="1581324"/>
            <a:ext cx="4572001" cy="3695102"/>
          </a:xfrm>
          <a:prstGeom prst="rect">
            <a:avLst/>
          </a:prstGeom>
        </p:spPr>
        <p:txBody>
          <a:bodyPr anchor="ctr"/>
          <a:lstStyle/>
          <a:p>
            <a:pPr marL="571500" indent="-457200" algn="l">
              <a:lnSpc>
                <a:spcPct val="115000"/>
              </a:lnSpc>
              <a:buClr>
                <a:srgbClr val="585858"/>
              </a:buClr>
              <a:buSzPts val="2400"/>
              <a:buAutoNum type="arabicPeriod" startAt="1"/>
              <a:defRPr sz="2400"/>
            </a:pPr>
            <a:r>
              <a:t>Review</a:t>
            </a:r>
          </a:p>
          <a:p>
            <a:pPr lvl="4" marL="0" indent="1219200" algn="l">
              <a:lnSpc>
                <a:spcPct val="115000"/>
              </a:lnSpc>
              <a:defRPr sz="2400"/>
            </a:pPr>
            <a:r>
              <a:t>Mouse</a:t>
            </a:r>
          </a:p>
          <a:p>
            <a:pPr marL="571500" indent="-457200" algn="l">
              <a:lnSpc>
                <a:spcPct val="115000"/>
              </a:lnSpc>
              <a:buClr>
                <a:srgbClr val="585858"/>
              </a:buClr>
              <a:buSzPts val="2400"/>
              <a:buAutoNum type="arabicPeriod" startAt="1"/>
              <a:defRPr sz="2400"/>
            </a:pPr>
            <a:r>
              <a:t>Breakout</a:t>
            </a:r>
            <a:br/>
            <a:r>
              <a:t>	Requirements</a:t>
            </a:r>
          </a:p>
          <a:p>
            <a:pPr lvl="4" marL="0" indent="1219200" algn="l">
              <a:lnSpc>
                <a:spcPct val="115000"/>
              </a:lnSpc>
              <a:defRPr sz="2400"/>
            </a:pPr>
            <a:r>
              <a:t>Stages in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 Placeholder 3"/>
          <p:cNvSpPr txBox="1"/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Mouse Event</a:t>
            </a:r>
          </a:p>
        </p:txBody>
      </p:sp>
      <p:sp>
        <p:nvSpPr>
          <p:cNvPr id="265" name="Content Placeholder 2"/>
          <p:cNvSpPr txBox="1"/>
          <p:nvPr>
            <p:ph type="body" idx="1"/>
          </p:nvPr>
        </p:nvSpPr>
        <p:spPr>
          <a:xfrm>
            <a:off x="152400" y="1295400"/>
            <a:ext cx="8839200" cy="528871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700"/>
              </a:spcBef>
              <a:buSzTx/>
              <a:buNone/>
              <a:defRPr sz="3200"/>
            </a:pPr>
            <a:r>
              <a:t>At any time, we can ask the canvas for </a:t>
            </a:r>
          </a:p>
          <a:p>
            <a:pPr lvl="1" marL="701842" indent="-320842">
              <a:spcBef>
                <a:spcPts val="700"/>
              </a:spcBef>
              <a:buChar char="•"/>
              <a:defRPr sz="3200"/>
            </a:pPr>
            <a:r>
              <a:t>the current location of the mouse</a:t>
            </a:r>
          </a:p>
          <a:p>
            <a:pPr lvl="2" marL="0" indent="914400">
              <a:buSzTx/>
              <a:buNone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mouse_x = canvas.get_mouse_x()</a:t>
            </a:r>
          </a:p>
          <a:p>
            <a:pPr lvl="2" marL="0" indent="914400">
              <a:buSzTx/>
              <a:buNone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mouse_y = canvas.get_mouse_y()</a:t>
            </a:r>
          </a:p>
          <a:p>
            <a:pPr lvl="1" marL="701842" indent="-320842">
              <a:spcBef>
                <a:spcPts val="700"/>
              </a:spcBef>
              <a:buChar char="•"/>
              <a:defRPr sz="3200"/>
            </a:pPr>
            <a:r>
              <a:t>the clicks of the mouse</a:t>
            </a:r>
          </a:p>
          <a:p>
            <a:pPr lvl="2" marL="0" indent="914400">
              <a:buSzTx/>
              <a:buNone/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clicks = canvas.get_new_mouse_clicks()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lide Number Placeholder 3"/>
          <p:cNvSpPr txBox="1"/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Handle Mouse Events</a:t>
            </a:r>
          </a:p>
        </p:txBody>
      </p:sp>
      <p:sp>
        <p:nvSpPr>
          <p:cNvPr id="269" name="Content Placeholder 2"/>
          <p:cNvSpPr txBox="1"/>
          <p:nvPr>
            <p:ph type="body" sz="half" idx="1"/>
          </p:nvPr>
        </p:nvSpPr>
        <p:spPr>
          <a:xfrm>
            <a:off x="152400" y="1295400"/>
            <a:ext cx="8839200" cy="1771184"/>
          </a:xfrm>
          <a:prstGeom prst="rect">
            <a:avLst/>
          </a:prstGeom>
        </p:spPr>
        <p:txBody>
          <a:bodyPr/>
          <a:lstStyle/>
          <a:p>
            <a:pPr/>
            <a:r>
              <a:t>Ask to canvas for mouse location and handle it events</a:t>
            </a:r>
          </a:p>
          <a:p>
            <a:pPr lvl="1" marL="574675" indent="-230188">
              <a:buChar char="•"/>
            </a:pPr>
            <a:r>
              <a:t>If there are, then we do something.</a:t>
            </a:r>
          </a:p>
          <a:p>
            <a:pPr lvl="1" marL="574675" indent="-230188">
              <a:buChar char="•"/>
            </a:pPr>
            <a:r>
              <a:t>If there are not, we do nothing and check again later.</a:t>
            </a:r>
          </a:p>
        </p:txBody>
      </p:sp>
      <p:sp>
        <p:nvSpPr>
          <p:cNvPr id="270" name="Content Placeholder 2"/>
          <p:cNvSpPr txBox="1"/>
          <p:nvPr/>
        </p:nvSpPr>
        <p:spPr>
          <a:xfrm>
            <a:off x="198120" y="3414131"/>
            <a:ext cx="8747760" cy="178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while True:</a:t>
            </a:r>
          </a:p>
          <a:p>
            <a:pPr defTabSz="914400"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	# Handle any new mouse events</a:t>
            </a:r>
          </a:p>
          <a:p>
            <a:pPr defTabSz="914400"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	# ...</a:t>
            </a:r>
          </a:p>
          <a:p>
            <a:pPr defTabSz="914400"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	canvas.update()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1"/>
      <p:bldP build="p" bldLvl="5" animBg="1" rev="0" advAuto="0" spid="270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lide Number Placeholder 3"/>
          <p:cNvSpPr txBox="1"/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Handle Mouse Movement</a:t>
            </a:r>
          </a:p>
        </p:txBody>
      </p:sp>
      <p:sp>
        <p:nvSpPr>
          <p:cNvPr id="274" name="Content Placeholder 2"/>
          <p:cNvSpPr txBox="1"/>
          <p:nvPr>
            <p:ph type="body" sz="half" idx="1"/>
          </p:nvPr>
        </p:nvSpPr>
        <p:spPr>
          <a:xfrm>
            <a:off x="152400" y="1295400"/>
            <a:ext cx="8839200" cy="1771184"/>
          </a:xfrm>
          <a:prstGeom prst="rect">
            <a:avLst/>
          </a:prstGeom>
        </p:spPr>
        <p:txBody>
          <a:bodyPr/>
          <a:lstStyle/>
          <a:p>
            <a:pPr/>
            <a:r>
              <a:t>Ask to canvas for mouse location and handle it</a:t>
            </a:r>
          </a:p>
          <a:p>
            <a:pPr lvl="1" marL="574675" indent="-230188">
              <a:buChar char="•"/>
            </a:pPr>
            <a:r>
              <a:t>If there are, then we do something.</a:t>
            </a:r>
          </a:p>
          <a:p>
            <a:pPr lvl="1" marL="574675" indent="-230188">
              <a:buChar char="•"/>
            </a:pPr>
            <a:r>
              <a:t>If there are not, we do nothing and check again later.</a:t>
            </a:r>
          </a:p>
        </p:txBody>
      </p:sp>
      <p:sp>
        <p:nvSpPr>
          <p:cNvPr id="275" name="Content Placeholder 2"/>
          <p:cNvSpPr txBox="1"/>
          <p:nvPr/>
        </p:nvSpPr>
        <p:spPr>
          <a:xfrm>
            <a:off x="198120" y="2935075"/>
            <a:ext cx="8747760" cy="348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b="1" sz="22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while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True</a:t>
            </a:r>
            <a:r>
              <a:rPr b="0"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B050"/>
                </a:solidFill>
              </a:rPr>
              <a:t># get mouse location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mouse_x = canvas.get_mouse_x()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mouse_y = canvas.get_mouse_y()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B050"/>
                </a:solidFill>
              </a:rPr>
              <a:t># do_something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DO_SOMETHING()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B050"/>
                </a:solidFill>
              </a:rPr>
              <a:t># update canvas</a:t>
            </a:r>
            <a:r>
              <a:t> </a:t>
            </a:r>
          </a:p>
          <a:p>
            <a:pPr lvl="1" marL="230188" indent="341311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canvas.update()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 Placeholder 3"/>
          <p:cNvSpPr txBox="1"/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Doodler</a:t>
            </a:r>
          </a:p>
        </p:txBody>
      </p:sp>
      <p:sp>
        <p:nvSpPr>
          <p:cNvPr id="279" name="Rectangle 3"/>
          <p:cNvSpPr txBox="1"/>
          <p:nvPr>
            <p:ph type="body" idx="1"/>
          </p:nvPr>
        </p:nvSpPr>
        <p:spPr>
          <a:xfrm>
            <a:off x="0" y="1295398"/>
            <a:ext cx="9144000" cy="5183461"/>
          </a:xfrm>
          <a:prstGeom prst="rect">
            <a:avLst/>
          </a:prstGeom>
        </p:spPr>
        <p:txBody>
          <a:bodyPr/>
          <a:lstStyle/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latin typeface="Consolas"/>
                <a:ea typeface="Consolas"/>
                <a:cs typeface="Consolas"/>
                <a:sym typeface="Consolas"/>
              </a:defRPr>
            </a:pPr>
            <a:r>
              <a:t>SQUARE_SIZE = 10</a:t>
            </a:r>
          </a:p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latin typeface="Consolas"/>
                <a:ea typeface="Consolas"/>
                <a:cs typeface="Consolas"/>
                <a:sym typeface="Consolas"/>
              </a:defRPr>
            </a:pPr>
            <a:r>
              <a:t>...</a:t>
            </a:r>
          </a:p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209471" indent="-209471" defTabSz="832104">
              <a:lnSpc>
                <a:spcPct val="80000"/>
              </a:lnSpc>
              <a:buSzTx/>
              <a:buNone/>
              <a:defRPr b="1" sz="2184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while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True</a:t>
            </a:r>
            <a:r>
              <a:rPr b="0"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# Get the mouse location</a:t>
            </a:r>
          </a:p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latin typeface="Consolas"/>
                <a:ea typeface="Consolas"/>
                <a:cs typeface="Consolas"/>
                <a:sym typeface="Consolas"/>
              </a:defRPr>
            </a:pPr>
            <a:r>
              <a:t>    mouse_x = canvas.get_mouse_x()</a:t>
            </a:r>
          </a:p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latin typeface="Consolas"/>
                <a:ea typeface="Consolas"/>
                <a:cs typeface="Consolas"/>
                <a:sym typeface="Consolas"/>
              </a:defRPr>
            </a:pPr>
            <a:r>
              <a:t>    mouse_y = canvas.get_mouse_y()</a:t>
            </a:r>
          </a:p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lvl="1" marL="209471" indent="329374" defTabSz="832104">
              <a:lnSpc>
                <a:spcPct val="80000"/>
              </a:lnSpc>
              <a:buSzTx/>
              <a:buNone/>
              <a:defRPr sz="2184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B050"/>
                </a:solidFill>
              </a:rPr>
              <a:t># do_something</a:t>
            </a:r>
          </a:p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# Create a black rectangle at this location</a:t>
            </a:r>
          </a:p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latin typeface="Consolas"/>
                <a:ea typeface="Consolas"/>
                <a:cs typeface="Consolas"/>
                <a:sym typeface="Consolas"/>
              </a:defRPr>
            </a:pPr>
            <a:r>
              <a:t>    rect = canvas.create_rectangle(mouse_x, mouse_y,</a:t>
            </a:r>
          </a:p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       mouse_x + SQUARE_SIZE,</a:t>
            </a:r>
          </a:p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latin typeface="Consolas"/>
                <a:ea typeface="Consolas"/>
                <a:cs typeface="Consolas"/>
                <a:sym typeface="Consolas"/>
              </a:defRPr>
            </a:pPr>
            <a:r>
              <a:t>                              mouse_y + SQUARE_SIZE)</a:t>
            </a:r>
          </a:p>
          <a:p>
            <a:pPr marL="209471" indent="-209471" defTabSz="832104">
              <a:lnSpc>
                <a:spcPct val="80000"/>
              </a:lnSpc>
              <a:buSzTx/>
              <a:buNone/>
              <a:defRPr sz="2184">
                <a:latin typeface="Consolas"/>
                <a:ea typeface="Consolas"/>
                <a:cs typeface="Consolas"/>
                <a:sym typeface="Consolas"/>
              </a:defRPr>
            </a:pPr>
            <a:r>
              <a:t>    canvas.set_color(rect, </a:t>
            </a:r>
            <a:r>
              <a:rPr>
                <a:solidFill>
                  <a:srgbClr val="0070C0"/>
                </a:solidFill>
              </a:rPr>
              <a:t>'black'</a:t>
            </a:r>
            <a:r>
              <a:t>)</a:t>
            </a:r>
          </a:p>
          <a:p>
            <a:pPr lvl="1" marL="209471" indent="310593" defTabSz="832104">
              <a:lnSpc>
                <a:spcPct val="80000"/>
              </a:lnSpc>
              <a:spcBef>
                <a:spcPts val="400"/>
              </a:spcBef>
              <a:buSzTx/>
              <a:buNone/>
              <a:defRPr sz="2002"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B050"/>
                </a:solidFill>
              </a:rPr>
              <a:t># update canvas</a:t>
            </a:r>
            <a:r>
              <a:t>    </a:t>
            </a:r>
          </a:p>
          <a:p>
            <a:pPr lvl="1" marL="209471" indent="310593" defTabSz="832104">
              <a:lnSpc>
                <a:spcPct val="80000"/>
              </a:lnSpc>
              <a:spcBef>
                <a:spcPts val="400"/>
              </a:spcBef>
              <a:buSzTx/>
              <a:buNone/>
              <a:defRPr sz="2002">
                <a:latin typeface="Consolas"/>
                <a:ea typeface="Consolas"/>
                <a:cs typeface="Consolas"/>
                <a:sym typeface="Consolas"/>
              </a:defRPr>
            </a:pPr>
            <a:r>
              <a:t>canvas.update()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 Placeholder 3"/>
          <p:cNvSpPr txBox="1"/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Handle Mouse Clicks</a:t>
            </a:r>
          </a:p>
        </p:txBody>
      </p:sp>
      <p:sp>
        <p:nvSpPr>
          <p:cNvPr id="285" name="Content Placeholder 2"/>
          <p:cNvSpPr txBox="1"/>
          <p:nvPr>
            <p:ph type="body" sz="half" idx="1"/>
          </p:nvPr>
        </p:nvSpPr>
        <p:spPr>
          <a:xfrm>
            <a:off x="152400" y="1295400"/>
            <a:ext cx="8839200" cy="1771184"/>
          </a:xfrm>
          <a:prstGeom prst="rect">
            <a:avLst/>
          </a:prstGeom>
        </p:spPr>
        <p:txBody>
          <a:bodyPr/>
          <a:lstStyle/>
          <a:p>
            <a:pPr/>
            <a:r>
              <a:t>Ask to canvas for mouse click and handle it</a:t>
            </a:r>
          </a:p>
          <a:p>
            <a:pPr lvl="1" marL="574675" indent="-230188">
              <a:buChar char="•"/>
            </a:pPr>
            <a:r>
              <a:t>If there are, then we do something.</a:t>
            </a:r>
          </a:p>
          <a:p>
            <a:pPr lvl="1" marL="574675" indent="-230188">
              <a:buChar char="•"/>
            </a:pPr>
            <a:r>
              <a:t>If there are not, we do nothing and check again later.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198120" y="2935075"/>
            <a:ext cx="8747760" cy="3077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b="1" sz="22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while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True</a:t>
            </a:r>
            <a:r>
              <a:rPr b="0">
                <a:solidFill>
                  <a:srgbClr val="000000"/>
                </a:solidFill>
              </a:rPr>
              <a:t>:</a:t>
            </a:r>
            <a:endParaRPr b="0">
              <a:solidFill>
                <a:srgbClr val="000000"/>
              </a:solidFill>
            </a:endParaRP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clicks = canvas.get_new_mouse_clicks()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B050"/>
                </a:solidFill>
              </a:rPr>
              <a:t># each time the user clicks do something</a:t>
            </a:r>
            <a:endParaRPr>
              <a:solidFill>
                <a:srgbClr val="00B050"/>
              </a:solidFill>
            </a:endParaRP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 b="1">
                <a:solidFill>
                  <a:srgbClr val="7030A0"/>
                </a:solidFill>
              </a:rPr>
              <a:t>for</a:t>
            </a:r>
            <a:r>
              <a:t> click </a:t>
            </a:r>
            <a:r>
              <a:rPr b="1">
                <a:solidFill>
                  <a:srgbClr val="7030A0"/>
                </a:solidFill>
              </a:rPr>
              <a:t>in</a:t>
            </a:r>
            <a:r>
              <a:t> clicks: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    DO_SOMETHING()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B050"/>
                </a:solidFill>
              </a:rPr>
              <a:t># update canvas</a:t>
            </a:r>
            <a:r>
              <a:t> </a:t>
            </a:r>
          </a:p>
          <a:p>
            <a:pPr lvl="1" marL="230188" indent="341311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canvas.update()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 Placeholder 3"/>
          <p:cNvSpPr txBox="1"/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" name="Content Placeholder 2"/>
          <p:cNvSpPr txBox="1"/>
          <p:nvPr>
            <p:ph type="body" idx="1"/>
          </p:nvPr>
        </p:nvSpPr>
        <p:spPr>
          <a:xfrm>
            <a:off x="457200" y="1600200"/>
            <a:ext cx="8490030" cy="45259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SzTx/>
              <a:buNone/>
              <a:defRPr sz="2800"/>
            </a:pPr>
            <a:r>
              <a:t>find_element_at returns the object at this location on the canvas.</a:t>
            </a:r>
          </a:p>
          <a:p>
            <a:pPr marL="0" indent="0">
              <a:buSzTx/>
              <a:buNone/>
              <a:defRPr b="1" sz="2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b="1" sz="2200">
                <a:latin typeface="Courier"/>
                <a:ea typeface="Courier"/>
                <a:cs typeface="Courier"/>
                <a:sym typeface="Courier"/>
              </a:defRPr>
            </a:pPr>
            <a:r>
              <a:t>object_here = canvas.find_element_at(x, y)</a:t>
            </a:r>
          </a:p>
          <a:p>
            <a:pPr marL="0" indent="0">
              <a:buSzTx/>
              <a:buNone/>
              <a:defRPr b="1" sz="22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</a:t>
            </a:r>
            <a:r>
              <a:rPr>
                <a:solidFill>
                  <a:srgbClr val="000000"/>
                </a:solidFill>
              </a:rPr>
              <a:t> object_here:</a:t>
            </a:r>
          </a:p>
          <a:p>
            <a:pPr marL="0" indent="0">
              <a:buSzTx/>
              <a:buNone/>
              <a:defRPr b="1" sz="22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00B050"/>
                </a:solidFill>
              </a:rPr>
              <a:t>// do something with object_here</a:t>
            </a:r>
            <a:endParaRPr>
              <a:solidFill>
                <a:srgbClr val="00B050"/>
              </a:solidFill>
            </a:endParaRPr>
          </a:p>
          <a:p>
            <a:pPr marL="0" indent="0">
              <a:buSzTx/>
              <a:buNone/>
              <a:defRPr b="1" sz="22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else:</a:t>
            </a:r>
          </a:p>
          <a:p>
            <a:pPr marL="0" indent="0">
              <a:buSzTx/>
              <a:buNone/>
              <a:defRPr b="1" sz="22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00B050"/>
                </a:solidFill>
              </a:rPr>
              <a:t>// nothing at that location</a:t>
            </a:r>
          </a:p>
        </p:txBody>
      </p:sp>
      <p:sp>
        <p:nvSpPr>
          <p:cNvPr id="290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find_element_at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9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